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8" r:id="rId5"/>
    <p:sldId id="26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B888-7094-4EF3-A88E-53611588C5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F6CEC3-315A-41E4-8345-6B5286F57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61ECC6-2DE7-495F-9333-F882AD920336}"/>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06FC9F0C-FD33-4BE0-A981-A3834B3DCF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5A5E1-0A6B-4855-936F-A0406999D976}"/>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3975602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9ACC-F869-4A1A-A7BE-33E5CFC43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ADE90B-6C4B-4521-A50A-46C6545742A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BD030-E649-430C-909D-E1B5136A06B5}"/>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B41BD082-E776-4E4C-8317-6D0AC92F2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088EFE-1A3B-43F2-AC93-81D821F241EA}"/>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118278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C63EF-AA56-486B-B082-6CE9866D78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8F01-7DAC-4176-98D9-AA762AFA3B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B877038-3BA6-4C80-9C46-0BBDC50D70A3}"/>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C0EA3C3D-8326-465E-B23E-10AE4DBE8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8A9A29-8F36-4A58-A244-F448183D6E27}"/>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2033535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86283-AC47-4CC6-90BF-FB6D6FF9D4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D6D911-240A-4AD1-8C35-29FCBFC3E93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A3BD6E-D7A0-48CA-842E-F3B2D571D9B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8A2662-B8AD-496C-B44B-A52A6A548E8A}"/>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6" name="Footer Placeholder 5">
            <a:extLst>
              <a:ext uri="{FF2B5EF4-FFF2-40B4-BE49-F238E27FC236}">
                <a16:creationId xmlns:a16="http://schemas.microsoft.com/office/drawing/2014/main" id="{3F055E38-764C-4A3E-91D2-7672851977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4192E6-0540-4F41-A027-AEF1DA61E8A4}"/>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1054726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4257-364E-459D-94A1-514A3E778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FEF5C5-09F9-4DE7-9A24-33157BF93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8A738C8-E5CE-4E63-9F7E-4EDB7D3BF27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9A9998-8AF0-4E70-8D44-A4D5B065E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BCA270-F825-488F-B592-4F87515230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CC9E88-752A-40FA-98DA-94471CB39DE0}"/>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8" name="Footer Placeholder 7">
            <a:extLst>
              <a:ext uri="{FF2B5EF4-FFF2-40B4-BE49-F238E27FC236}">
                <a16:creationId xmlns:a16="http://schemas.microsoft.com/office/drawing/2014/main" id="{3A60731A-7110-4F74-B00C-746C247152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A707C4-CC46-4B6E-B5CB-D97685AA2D62}"/>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41061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A6DB-55DF-4E40-A45D-7E89CD3DE5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45A7A1-BA40-490F-9FC1-B8A7A1F4CC4F}"/>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4" name="Footer Placeholder 3">
            <a:extLst>
              <a:ext uri="{FF2B5EF4-FFF2-40B4-BE49-F238E27FC236}">
                <a16:creationId xmlns:a16="http://schemas.microsoft.com/office/drawing/2014/main" id="{3229D543-FE5F-4EF7-91B5-16519FF7CF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8CFF0A-F135-4695-9FAB-0474943027E1}"/>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2512061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01968C-51D6-4622-B4F0-B35D036CF647}"/>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3" name="Footer Placeholder 2">
            <a:extLst>
              <a:ext uri="{FF2B5EF4-FFF2-40B4-BE49-F238E27FC236}">
                <a16:creationId xmlns:a16="http://schemas.microsoft.com/office/drawing/2014/main" id="{335171C0-DAFD-4757-9E87-EFAC5BB711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075FE0-0EEF-4B0C-B84E-625D1F425292}"/>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1798293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7B0D-BD0D-4E53-8A45-00F60C38B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33C3F2-6103-4BF1-A619-163D0D4BB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BAFFEB-9577-45D5-842D-230F23A20F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F6BCE7-22EA-441A-8035-77C635E1E1FF}"/>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6" name="Footer Placeholder 5">
            <a:extLst>
              <a:ext uri="{FF2B5EF4-FFF2-40B4-BE49-F238E27FC236}">
                <a16:creationId xmlns:a16="http://schemas.microsoft.com/office/drawing/2014/main" id="{9942C096-0F67-4F44-8A61-68C7388DEE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E2ADA3-FEEA-403D-BDDF-8BE516AA6C40}"/>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3469515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1FFC-2B3B-4D5B-892B-311BDB255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736D54-965A-4834-B4F0-B37C3F3A9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919CCA-7C99-4F47-8E57-C66A556DC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B1EE35-370A-46D7-9403-DF3BFE7BCA45}"/>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6" name="Footer Placeholder 5">
            <a:extLst>
              <a:ext uri="{FF2B5EF4-FFF2-40B4-BE49-F238E27FC236}">
                <a16:creationId xmlns:a16="http://schemas.microsoft.com/office/drawing/2014/main" id="{B39042FE-F076-486F-97BD-744EF88E8B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9E21C5-8F54-41D9-8024-83366EFF4470}"/>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3263972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F13DC-C404-455B-A519-54349D84DA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43C3E7-DAA5-4014-902C-39F68E712E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361E5-B1C6-41D4-A747-4A8F08CC1D39}"/>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1135AF11-4373-4B8C-80BA-28434BEA97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E1EAAC-DCF0-4D89-ACED-781536680ECE}"/>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245889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31B6C3-7435-46E3-83F5-B2D0BA6BF2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CF577B-06CE-4EE5-9FA3-D354C79090B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13D8C-F5CB-4FA1-A31A-B376AF777A78}"/>
              </a:ext>
            </a:extLst>
          </p:cNvPr>
          <p:cNvSpPr>
            <a:spLocks noGrp="1"/>
          </p:cNvSpPr>
          <p:nvPr>
            <p:ph type="dt" sz="half" idx="10"/>
          </p:nvPr>
        </p:nvSpPr>
        <p:spPr/>
        <p:txBody>
          <a:body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601296E7-05A9-4F51-83E7-F2E8973B1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38D69-4B76-4DF1-B7F0-5E27461164FA}"/>
              </a:ext>
            </a:extLst>
          </p:cNvPr>
          <p:cNvSpPr>
            <a:spLocks noGrp="1"/>
          </p:cNvSpPr>
          <p:nvPr>
            <p:ph type="sldNum" sz="quarter" idx="12"/>
          </p:nvPr>
        </p:nvSpPr>
        <p:spPr/>
        <p:txBody>
          <a:bodyPr/>
          <a:lstStyle/>
          <a:p>
            <a:fld id="{4F0A8E58-C6F4-4C6E-8569-ABBEFB0157D2}" type="slidenum">
              <a:rPr lang="en-US" smtClean="0"/>
              <a:t>‹#›</a:t>
            </a:fld>
            <a:endParaRPr lang="en-US"/>
          </a:p>
        </p:txBody>
      </p:sp>
    </p:spTree>
    <p:extLst>
      <p:ext uri="{BB962C8B-B14F-4D97-AF65-F5344CB8AC3E}">
        <p14:creationId xmlns:p14="http://schemas.microsoft.com/office/powerpoint/2010/main" val="351370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10474-D19A-4C55-8271-F2F5B82B48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6807E6-60AC-47BE-8174-786CED517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F744C-2BFA-4696-901B-2AC19AB6EA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0FBF66-0197-4CEC-8215-A8922631D45E}" type="datetimeFigureOut">
              <a:rPr lang="en-US" smtClean="0"/>
              <a:t>8/3/2022</a:t>
            </a:fld>
            <a:endParaRPr lang="en-US"/>
          </a:p>
        </p:txBody>
      </p:sp>
      <p:sp>
        <p:nvSpPr>
          <p:cNvPr id="5" name="Footer Placeholder 4">
            <a:extLst>
              <a:ext uri="{FF2B5EF4-FFF2-40B4-BE49-F238E27FC236}">
                <a16:creationId xmlns:a16="http://schemas.microsoft.com/office/drawing/2014/main" id="{04F8DB2D-446F-4AAF-BCEA-0C7A4B466A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B57899-ED39-443A-BC21-673806D748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A8E58-C6F4-4C6E-8569-ABBEFB0157D2}" type="slidenum">
              <a:rPr lang="en-US" smtClean="0"/>
              <a:t>‹#›</a:t>
            </a:fld>
            <a:endParaRPr lang="en-US"/>
          </a:p>
        </p:txBody>
      </p:sp>
    </p:spTree>
    <p:extLst>
      <p:ext uri="{BB962C8B-B14F-4D97-AF65-F5344CB8AC3E}">
        <p14:creationId xmlns:p14="http://schemas.microsoft.com/office/powerpoint/2010/main" val="4152266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1790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1790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E05-F90E-4BCF-BFB3-B43329645C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1C58BC-C081-4DB7-B893-D321A661F8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E92D8A6-565B-44AC-AC34-EF4945CCB7D0}"/>
              </a:ext>
            </a:extLst>
          </p:cNvPr>
          <p:cNvPicPr>
            <a:picLocks noChangeAspect="1"/>
          </p:cNvPicPr>
          <p:nvPr/>
        </p:nvPicPr>
        <p:blipFill>
          <a:blip r:embed="rId2" cstate="print"/>
          <a:stretch>
            <a:fillRect/>
          </a:stretch>
        </p:blipFill>
        <p:spPr>
          <a:xfrm>
            <a:off x="1371600" y="-21772"/>
            <a:ext cx="9296400" cy="6879771"/>
          </a:xfrm>
          <a:prstGeom prst="rect">
            <a:avLst/>
          </a:prstGeom>
        </p:spPr>
      </p:pic>
      <p:sp>
        <p:nvSpPr>
          <p:cNvPr id="5" name="Rectangle 4">
            <a:extLst>
              <a:ext uri="{FF2B5EF4-FFF2-40B4-BE49-F238E27FC236}">
                <a16:creationId xmlns:a16="http://schemas.microsoft.com/office/drawing/2014/main" id="{62D23E7B-AAA2-4595-8535-F69EB145B6FB}"/>
              </a:ext>
            </a:extLst>
          </p:cNvPr>
          <p:cNvSpPr/>
          <p:nvPr/>
        </p:nvSpPr>
        <p:spPr>
          <a:xfrm>
            <a:off x="3200401" y="2644170"/>
            <a:ext cx="6393097" cy="1569660"/>
          </a:xfrm>
          <a:prstGeom prst="rect">
            <a:avLst/>
          </a:prstGeom>
        </p:spPr>
        <p:txBody>
          <a:bodyPr wrap="none">
            <a:spAutoFit/>
          </a:bodyPr>
          <a:lstStyle/>
          <a:p>
            <a:r>
              <a:rPr lang="hi-IN" sz="9600" b="1" dirty="0">
                <a:solidFill>
                  <a:srgbClr val="FF0000"/>
                </a:solidFill>
              </a:rPr>
              <a:t>ताल </a:t>
            </a:r>
            <a:r>
              <a:rPr lang="en-US" sz="9600" b="1" dirty="0">
                <a:solidFill>
                  <a:srgbClr val="FF0000"/>
                </a:solidFill>
              </a:rPr>
              <a:t> </a:t>
            </a:r>
            <a:r>
              <a:rPr lang="hi-IN" sz="9600" b="1" dirty="0">
                <a:solidFill>
                  <a:srgbClr val="FF0000"/>
                </a:solidFill>
              </a:rPr>
              <a:t>कहरवा</a:t>
            </a:r>
            <a:endParaRPr lang="en-US" sz="9600" b="1" dirty="0">
              <a:solidFill>
                <a:srgbClr val="FF0000"/>
              </a:solidFill>
            </a:endParaRPr>
          </a:p>
        </p:txBody>
      </p:sp>
    </p:spTree>
    <p:extLst>
      <p:ext uri="{BB962C8B-B14F-4D97-AF65-F5344CB8AC3E}">
        <p14:creationId xmlns:p14="http://schemas.microsoft.com/office/powerpoint/2010/main" val="138024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0720" y="457201"/>
            <a:ext cx="8229600" cy="4495800"/>
          </a:xfrm>
        </p:spPr>
        <p:txBody>
          <a:bodyPr>
            <a:normAutofit/>
          </a:bodyPr>
          <a:lstStyle/>
          <a:p>
            <a:r>
              <a:rPr lang="hi-IN" dirty="0"/>
              <a:t>दादरा की मान्ति इस ताल का प्रयोग भी सुगम संगीत, गीत, गजल, भजन इत्यादि के साथ होता है। यह ताल अत्यन्त लोकप्रिय है। बच्चे भी कहरवें की चाल में ताली बजाकर कूदने लगते है तथा बूढ़ों की कमर में भी जान आ जाती है। कहरवा ताल में आठ मात्राएं होती है तथा चार-चार मात्राओं के दो विभाग होते है। पहली मात्रा पर सम तथा पांचवीं मात्रा पर खाली होती है। कुछ विद्वान आठ मात्रा के इस ताल को चार विभागों में बांटते है तथा पहली मात्रा पर सम, तीसरी तथा सांतवीं मात्रा पर ताली तथा पांचवी मात्रा पर खाली मानते है।</a:t>
            </a:r>
            <a:endParaRPr lang="en-US" dirty="0"/>
          </a:p>
        </p:txBody>
      </p:sp>
      <p:graphicFrame>
        <p:nvGraphicFramePr>
          <p:cNvPr id="4" name="Table 3">
            <a:extLst>
              <a:ext uri="{FF2B5EF4-FFF2-40B4-BE49-F238E27FC236}">
                <a16:creationId xmlns:a16="http://schemas.microsoft.com/office/drawing/2014/main" id="{AF9354F2-4058-44EF-915F-B699D42B72F5}"/>
              </a:ext>
            </a:extLst>
          </p:cNvPr>
          <p:cNvGraphicFramePr>
            <a:graphicFrameLocks noGrp="1"/>
          </p:cNvGraphicFramePr>
          <p:nvPr>
            <p:extLst/>
          </p:nvPr>
        </p:nvGraphicFramePr>
        <p:xfrm>
          <a:off x="2895600" y="4572000"/>
          <a:ext cx="6477000" cy="2225582"/>
        </p:xfrm>
        <a:graphic>
          <a:graphicData uri="http://schemas.openxmlformats.org/drawingml/2006/table">
            <a:tbl>
              <a:tblPr firstRow="1" bandRow="1">
                <a:tableStyleId>{5940675A-B579-460E-94D1-54222C63F5DA}</a:tableStyleId>
              </a:tblPr>
              <a:tblGrid>
                <a:gridCol w="1219200">
                  <a:extLst>
                    <a:ext uri="{9D8B030D-6E8A-4147-A177-3AD203B41FA5}">
                      <a16:colId xmlns:a16="http://schemas.microsoft.com/office/drawing/2014/main" val="4210976468"/>
                    </a:ext>
                  </a:extLst>
                </a:gridCol>
                <a:gridCol w="3098800">
                  <a:extLst>
                    <a:ext uri="{9D8B030D-6E8A-4147-A177-3AD203B41FA5}">
                      <a16:colId xmlns:a16="http://schemas.microsoft.com/office/drawing/2014/main" val="3723118333"/>
                    </a:ext>
                  </a:extLst>
                </a:gridCol>
                <a:gridCol w="2159000">
                  <a:extLst>
                    <a:ext uri="{9D8B030D-6E8A-4147-A177-3AD203B41FA5}">
                      <a16:colId xmlns:a16="http://schemas.microsoft.com/office/drawing/2014/main" val="3592749323"/>
                    </a:ext>
                  </a:extLst>
                </a:gridCol>
              </a:tblGrid>
              <a:tr h="610142">
                <a:tc>
                  <a:txBody>
                    <a:bodyPr/>
                    <a:lstStyle/>
                    <a:p>
                      <a:r>
                        <a:rPr lang="hi-IN" sz="2000" dirty="0"/>
                        <a:t>मात्राएं</a:t>
                      </a:r>
                      <a:endParaRPr lang="en-US" sz="2000" dirty="0"/>
                    </a:p>
                  </a:txBody>
                  <a:tcPr/>
                </a:tc>
                <a:tc>
                  <a:txBody>
                    <a:bodyPr/>
                    <a:lstStyle/>
                    <a:p>
                      <a:r>
                        <a:rPr lang="en-US" sz="2000" dirty="0"/>
                        <a:t>1      2      3     4</a:t>
                      </a:r>
                    </a:p>
                  </a:txBody>
                  <a:tcPr/>
                </a:tc>
                <a:tc>
                  <a:txBody>
                    <a:bodyPr/>
                    <a:lstStyle/>
                    <a:p>
                      <a:r>
                        <a:rPr lang="en-US" sz="2000" dirty="0"/>
                        <a:t>5    6    7    8</a:t>
                      </a:r>
                    </a:p>
                  </a:txBody>
                  <a:tcPr/>
                </a:tc>
                <a:extLst>
                  <a:ext uri="{0D108BD9-81ED-4DB2-BD59-A6C34878D82A}">
                    <a16:rowId xmlns:a16="http://schemas.microsoft.com/office/drawing/2014/main" val="1726140661"/>
                  </a:ext>
                </a:extLst>
              </a:tr>
              <a:tr h="12948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i-IN" sz="2000" dirty="0"/>
                        <a:t>बोल</a:t>
                      </a:r>
                      <a:endParaRPr lang="en-US" sz="2000" dirty="0"/>
                    </a:p>
                    <a:p>
                      <a:endParaRPr lang="en-US" sz="2000" dirty="0"/>
                    </a:p>
                  </a:txBody>
                  <a:tcPr/>
                </a:tc>
                <a:tc>
                  <a:txBody>
                    <a:bodyPr/>
                    <a:lstStyle/>
                    <a:p>
                      <a:r>
                        <a:rPr lang="hi-IN" sz="2000" dirty="0"/>
                        <a:t>धा</a:t>
                      </a:r>
                      <a:r>
                        <a:rPr lang="en-US" sz="2000" dirty="0"/>
                        <a:t>   </a:t>
                      </a:r>
                      <a:r>
                        <a:rPr lang="hi-IN" sz="2000" dirty="0"/>
                        <a:t>गे</a:t>
                      </a:r>
                      <a:r>
                        <a:rPr lang="en-US" sz="2000" dirty="0"/>
                        <a:t>     </a:t>
                      </a:r>
                      <a:r>
                        <a:rPr lang="hi-IN" sz="2000" dirty="0"/>
                        <a:t>ना</a:t>
                      </a:r>
                      <a:r>
                        <a:rPr lang="en-US" sz="2000" dirty="0"/>
                        <a:t>   </a:t>
                      </a:r>
                      <a:r>
                        <a:rPr lang="hi-IN" sz="2000" dirty="0"/>
                        <a:t>ति</a:t>
                      </a:r>
                      <a:endParaRPr lang="en-US" sz="2000" dirty="0"/>
                    </a:p>
                    <a:p>
                      <a:r>
                        <a:rPr lang="hi-IN" sz="2000" dirty="0"/>
                        <a:t>एक</a:t>
                      </a:r>
                      <a:r>
                        <a:rPr lang="en-US" sz="2000" dirty="0"/>
                        <a:t> </a:t>
                      </a:r>
                      <a:r>
                        <a:rPr lang="hi-IN" sz="2000" dirty="0"/>
                        <a:t>आवर्तन में</a:t>
                      </a:r>
                      <a:r>
                        <a:rPr lang="en-US" sz="2000" dirty="0"/>
                        <a:t> </a:t>
                      </a:r>
                      <a:r>
                        <a:rPr lang="hi-IN" sz="2000" dirty="0"/>
                        <a:t>दुगन</a:t>
                      </a:r>
                      <a:endParaRPr lang="en-US" sz="2000" dirty="0"/>
                    </a:p>
                    <a:p>
                      <a:r>
                        <a:rPr lang="hi-IN" sz="2000" dirty="0"/>
                        <a:t>एक आवर्तन में तिगुन</a:t>
                      </a:r>
                      <a:endParaRPr lang="en-US" sz="2000" dirty="0"/>
                    </a:p>
                    <a:p>
                      <a:r>
                        <a:rPr lang="en-US" sz="2000" dirty="0"/>
                        <a:t>X</a:t>
                      </a:r>
                    </a:p>
                  </a:txBody>
                  <a:tcPr/>
                </a:tc>
                <a:tc>
                  <a:txBody>
                    <a:bodyPr/>
                    <a:lstStyle/>
                    <a:p>
                      <a:r>
                        <a:rPr lang="hi-IN" sz="2000" dirty="0"/>
                        <a:t>न</a:t>
                      </a:r>
                      <a:r>
                        <a:rPr lang="en-US" sz="2000" dirty="0"/>
                        <a:t>   </a:t>
                      </a:r>
                      <a:r>
                        <a:rPr lang="hi-IN" sz="2000" dirty="0"/>
                        <a:t>क</a:t>
                      </a:r>
                      <a:r>
                        <a:rPr lang="en-US" sz="2000" dirty="0"/>
                        <a:t>  </a:t>
                      </a:r>
                      <a:r>
                        <a:rPr lang="hi-IN" sz="2000" dirty="0"/>
                        <a:t>घि</a:t>
                      </a:r>
                      <a:r>
                        <a:rPr lang="en-US" sz="2000" dirty="0"/>
                        <a:t>  </a:t>
                      </a:r>
                      <a:r>
                        <a:rPr lang="hi-IN" sz="2000" dirty="0"/>
                        <a:t>न</a:t>
                      </a:r>
                      <a:endParaRPr lang="en-US" sz="2000" dirty="0"/>
                    </a:p>
                    <a:p>
                      <a:r>
                        <a:rPr lang="hi-IN" sz="2000" dirty="0"/>
                        <a:t>धागे</a:t>
                      </a:r>
                      <a:r>
                        <a:rPr lang="en-US" sz="2000" dirty="0"/>
                        <a:t> </a:t>
                      </a:r>
                      <a:r>
                        <a:rPr lang="hi-IN" sz="2000" dirty="0"/>
                        <a:t>नाति</a:t>
                      </a:r>
                      <a:r>
                        <a:rPr lang="en-US" sz="2000" dirty="0"/>
                        <a:t> </a:t>
                      </a:r>
                      <a:r>
                        <a:rPr lang="hi-IN" sz="2000" dirty="0"/>
                        <a:t>नक</a:t>
                      </a:r>
                      <a:r>
                        <a:rPr lang="en-US" sz="2000" dirty="0"/>
                        <a:t> </a:t>
                      </a:r>
                      <a:r>
                        <a:rPr lang="hi-IN" sz="2000" dirty="0"/>
                        <a:t>घिन</a:t>
                      </a:r>
                      <a:endParaRPr lang="en-US" sz="2000" dirty="0"/>
                    </a:p>
                    <a:p>
                      <a:r>
                        <a:rPr lang="en-US" sz="2000" dirty="0" err="1"/>
                        <a:t>Sss</a:t>
                      </a:r>
                      <a:r>
                        <a:rPr lang="en-US" sz="2000" dirty="0"/>
                        <a:t>  </a:t>
                      </a:r>
                      <a:r>
                        <a:rPr lang="hi-IN" sz="2000" dirty="0"/>
                        <a:t>ऽधागे</a:t>
                      </a:r>
                      <a:r>
                        <a:rPr lang="en-US" sz="2000" dirty="0"/>
                        <a:t> </a:t>
                      </a:r>
                      <a:r>
                        <a:rPr lang="hi-IN" sz="2000" dirty="0"/>
                        <a:t>नातिन कधिन</a:t>
                      </a:r>
                      <a:endParaRPr lang="en-US" sz="2000" dirty="0"/>
                    </a:p>
                    <a:p>
                      <a:r>
                        <a:rPr lang="en-US" sz="2000" dirty="0"/>
                        <a:t>0</a:t>
                      </a:r>
                    </a:p>
                  </a:txBody>
                  <a:tcPr/>
                </a:tc>
                <a:extLst>
                  <a:ext uri="{0D108BD9-81ED-4DB2-BD59-A6C34878D82A}">
                    <a16:rowId xmlns:a16="http://schemas.microsoft.com/office/drawing/2014/main" val="1110957100"/>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2022-08-03T10:04:01Z</dcterms:created>
  <dcterms:modified xsi:type="dcterms:W3CDTF">2022-08-03T10:04:16Z</dcterms:modified>
</cp:coreProperties>
</file>